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5" r:id="rId10"/>
    <p:sldId id="266" r:id="rId11"/>
    <p:sldId id="267" r:id="rId12"/>
    <p:sldId id="274" r:id="rId13"/>
    <p:sldId id="268" r:id="rId14"/>
    <p:sldId id="283" r:id="rId15"/>
    <p:sldId id="264" r:id="rId16"/>
    <p:sldId id="269" r:id="rId17"/>
    <p:sldId id="270" r:id="rId18"/>
    <p:sldId id="271" r:id="rId19"/>
    <p:sldId id="272" r:id="rId20"/>
    <p:sldId id="281" r:id="rId21"/>
    <p:sldId id="273" r:id="rId22"/>
    <p:sldId id="284" r:id="rId23"/>
    <p:sldId id="275" r:id="rId24"/>
    <p:sldId id="276" r:id="rId25"/>
    <p:sldId id="282" r:id="rId26"/>
    <p:sldId id="280" r:id="rId27"/>
    <p:sldId id="279" r:id="rId28"/>
    <p:sldId id="285" r:id="rId29"/>
    <p:sldId id="286" r:id="rId30"/>
    <p:sldId id="289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422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25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Foglio2!$E$7:$E$14</c:f>
              <c:strCache>
                <c:ptCount val="8"/>
                <c:pt idx="0">
                  <c:v>&gt;1000</c:v>
                </c:pt>
                <c:pt idx="1">
                  <c:v>500&lt;x&lt;1000</c:v>
                </c:pt>
                <c:pt idx="2">
                  <c:v>100&lt;x&lt;500</c:v>
                </c:pt>
                <c:pt idx="3">
                  <c:v>50&lt;x&lt;100</c:v>
                </c:pt>
                <c:pt idx="4">
                  <c:v>10&lt;x&lt;50</c:v>
                </c:pt>
                <c:pt idx="5">
                  <c:v>5&lt;x&lt;10</c:v>
                </c:pt>
                <c:pt idx="6">
                  <c:v>1&lt;x&lt;5</c:v>
                </c:pt>
                <c:pt idx="7">
                  <c:v>x&lt;5</c:v>
                </c:pt>
              </c:strCache>
            </c:strRef>
          </c:cat>
          <c:val>
            <c:numRef>
              <c:f>Foglio2!$G$7:$G$14</c:f>
              <c:numCache>
                <c:formatCode>0.00</c:formatCode>
                <c:ptCount val="8"/>
                <c:pt idx="0">
                  <c:v>1.3268305997463859E-2</c:v>
                </c:pt>
                <c:pt idx="1">
                  <c:v>3.1275292708307666E-2</c:v>
                </c:pt>
                <c:pt idx="2">
                  <c:v>0.76046348088321425</c:v>
                </c:pt>
                <c:pt idx="3">
                  <c:v>0.66739579167243213</c:v>
                </c:pt>
                <c:pt idx="4">
                  <c:v>4.3694427121933836</c:v>
                </c:pt>
                <c:pt idx="5">
                  <c:v>3.558749215748342</c:v>
                </c:pt>
                <c:pt idx="6">
                  <c:v>19.10105331394897</c:v>
                </c:pt>
                <c:pt idx="7">
                  <c:v>71.498351886847885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69197249688306239"/>
          <c:y val="0.14259548085227053"/>
          <c:w val="0.27888066449406856"/>
          <c:h val="0.59203413206841882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436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34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83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494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80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49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1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7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92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21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85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CEDAF-F153-4AE9-AA27-2B931122BFFF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DFB3F-BBEB-4D65-8D24-3676610BA7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02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se.it/GSE_UltimiDocumenti/Conto%20energia/Fotovoltaico/Evoluzione%20del%20Conto%20Energia/03%20Normativa%20comune/Direttiva2001_77_CE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e.it/GSE_UltimiDocumenti/Conto%20energia/Fotovoltaico/Evoluzione%20del%20Conto%20Energia/02%20Normativa/DM%2006_08_2010.pdf" TargetMode="External"/><Relationship Id="rId2" Type="http://schemas.openxmlformats.org/officeDocument/2006/relationships/hyperlink" Target="http://www.gse.it/GSE_UltimiDocumenti/Conto%20energia/Fotovoltaico/Evoluzione%20del%20Conto%20Energia/02%20Normativa/DM%2019_02_200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se.it/GSE_UltimiDocumenti/Conto%20energia/Fotovoltaico/Evoluzione%20del%20Conto%20Energia/02%20Normativa/DM%205%20MAGGIO%20(2)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gse.it/it/Conto%20Energia/GSE_Documenti/Fotovoltaico/02%20Normativa/Decreto_5_luglio_2012_Quinto_Conto_Energia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.wikipedia.org/wiki/Ministero_dello_sviluppo_economico" TargetMode="External"/><Relationship Id="rId5" Type="http://schemas.openxmlformats.org/officeDocument/2006/relationships/hyperlink" Target="https://it.wikipedia.org/wiki/Ministero_dell'Economia_e_delle_Finanze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nmoveme.com/shop/paperback-brossura/mercato-italiano-dellenergia-elettrica-oltre-la-grid-parity/" TargetMode="Externa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160" y="223837"/>
            <a:ext cx="8984344" cy="290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tangolo 3"/>
          <p:cNvSpPr/>
          <p:nvPr/>
        </p:nvSpPr>
        <p:spPr>
          <a:xfrm>
            <a:off x="576107" y="3284984"/>
            <a:ext cx="808044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dirty="0" err="1" smtClean="0">
                <a:latin typeface="Cambria" panose="02040503050406030204" pitchFamily="18" charset="0"/>
              </a:rPr>
              <a:t>OpenData</a:t>
            </a:r>
            <a:r>
              <a:rPr lang="it-IT" sz="2800" dirty="0" smtClean="0">
                <a:latin typeface="Cambria" panose="02040503050406030204" pitchFamily="18" charset="0"/>
              </a:rPr>
              <a:t> ed Energia: </a:t>
            </a:r>
          </a:p>
          <a:p>
            <a:pPr algn="ctr"/>
            <a:r>
              <a:rPr lang="it-IT" sz="2800" dirty="0" smtClean="0">
                <a:latin typeface="Cambria" panose="02040503050406030204" pitchFamily="18" charset="0"/>
              </a:rPr>
              <a:t>opportunità per imprese e criticità dei dati  </a:t>
            </a:r>
          </a:p>
          <a:p>
            <a:pPr algn="ctr"/>
            <a:endParaRPr lang="it-IT" sz="2800" dirty="0" smtClean="0">
              <a:latin typeface="Cambria" panose="02040503050406030204" pitchFamily="18" charset="0"/>
            </a:endParaRPr>
          </a:p>
          <a:p>
            <a:pPr algn="ctr"/>
            <a:r>
              <a:rPr lang="it-IT" sz="2800" dirty="0" smtClean="0">
                <a:latin typeface="Cambria" panose="02040503050406030204" pitchFamily="18" charset="0"/>
              </a:rPr>
              <a:t>Ing. Marcello Cammarata</a:t>
            </a:r>
          </a:p>
          <a:p>
            <a:endParaRPr lang="en-GB" dirty="0"/>
          </a:p>
        </p:txBody>
      </p:sp>
      <p:sp>
        <p:nvSpPr>
          <p:cNvPr id="6" name="AutoShape 8" descr="Risultati immagini per unipa"/>
          <p:cNvSpPr>
            <a:spLocks noChangeAspect="1" noChangeArrowheads="1"/>
          </p:cNvSpPr>
          <p:nvPr/>
        </p:nvSpPr>
        <p:spPr bwMode="auto">
          <a:xfrm>
            <a:off x="-3340496" y="1218480"/>
            <a:ext cx="2535833" cy="253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Risultati immagini per unipa"/>
          <p:cNvSpPr>
            <a:spLocks noChangeAspect="1" noChangeArrowheads="1"/>
          </p:cNvSpPr>
          <p:nvPr/>
        </p:nvSpPr>
        <p:spPr bwMode="auto">
          <a:xfrm>
            <a:off x="155575" y="-1804988"/>
            <a:ext cx="6048375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t="44878" r="46931" b="27863"/>
          <a:stretch/>
        </p:blipFill>
        <p:spPr bwMode="auto">
          <a:xfrm>
            <a:off x="155575" y="5561827"/>
            <a:ext cx="3024187" cy="125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3" descr="Risultati immagini per iemest"/>
          <p:cNvSpPr>
            <a:spLocks noChangeAspect="1" noChangeArrowheads="1"/>
          </p:cNvSpPr>
          <p:nvPr/>
        </p:nvSpPr>
        <p:spPr bwMode="auto">
          <a:xfrm>
            <a:off x="155575" y="-1614488"/>
            <a:ext cx="505777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15" descr="Risultati immagini per iemest"/>
          <p:cNvSpPr>
            <a:spLocks noChangeAspect="1" noChangeArrowheads="1"/>
          </p:cNvSpPr>
          <p:nvPr/>
        </p:nvSpPr>
        <p:spPr bwMode="auto">
          <a:xfrm>
            <a:off x="307975" y="-1462088"/>
            <a:ext cx="505777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2" t="40307" r="47672" b="20582"/>
          <a:stretch/>
        </p:blipFill>
        <p:spPr bwMode="auto">
          <a:xfrm>
            <a:off x="6948264" y="5589240"/>
            <a:ext cx="1907704" cy="120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 descr="Risultati immagini per MIU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5627978"/>
            <a:ext cx="2871787" cy="12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6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7" r="12090" b="9915"/>
          <a:stretch/>
        </p:blipFill>
        <p:spPr bwMode="auto">
          <a:xfrm>
            <a:off x="539552" y="908720"/>
            <a:ext cx="7168521" cy="403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323528" y="225128"/>
            <a:ext cx="8964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cap="all" dirty="0" smtClean="0">
                <a:latin typeface="Cambria" panose="02040503050406030204" pitchFamily="18" charset="0"/>
              </a:rPr>
              <a:t>L’ ATLANTE DELLA RADIAZIONE SOLARE: SUNRISE</a:t>
            </a:r>
            <a:endParaRPr lang="en-GB" sz="3000" cap="all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15594" y="515719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Cambria" panose="02040503050406030204" pitchFamily="18" charset="0"/>
              </a:rPr>
              <a:t>Il GSE mette a disposizione tramite l’ RSE il portale </a:t>
            </a:r>
            <a:r>
              <a:rPr lang="it-IT" dirty="0" err="1" smtClean="0">
                <a:latin typeface="Cambria" panose="02040503050406030204" pitchFamily="18" charset="0"/>
              </a:rPr>
              <a:t>sunRiSE</a:t>
            </a:r>
            <a:r>
              <a:rPr lang="it-IT" dirty="0" smtClean="0">
                <a:latin typeface="Cambria" panose="02040503050406030204" pitchFamily="18" charset="0"/>
              </a:rPr>
              <a:t>, tuttavia i dati risultano poco densi sul territorio rispetto agli impianti presenti e difficilmente contestualizzabili</a:t>
            </a:r>
            <a:endParaRPr lang="en-GB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0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51520" y="1340768"/>
            <a:ext cx="81369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latin typeface="Cambria" panose="02040503050406030204" pitchFamily="18" charset="0"/>
              </a:rPr>
              <a:t>Il </a:t>
            </a:r>
            <a:r>
              <a:rPr lang="it-IT" b="1" dirty="0">
                <a:latin typeface="Cambria" panose="02040503050406030204" pitchFamily="18" charset="0"/>
              </a:rPr>
              <a:t>Conto Energia </a:t>
            </a:r>
            <a:r>
              <a:rPr lang="it-IT" dirty="0">
                <a:latin typeface="Cambria" panose="02040503050406030204" pitchFamily="18" charset="0"/>
              </a:rPr>
              <a:t>è stato introdotto in Italia con la Direttiva comunitaria per le fonti rinnovabili (</a:t>
            </a:r>
            <a:r>
              <a:rPr lang="it-IT" u="sng" dirty="0">
                <a:latin typeface="Cambria" panose="02040503050406030204" pitchFamily="18" charset="0"/>
                <a:hlinkClick r:id="rId2"/>
              </a:rPr>
              <a:t>Direttiva 2001/77/CE</a:t>
            </a:r>
            <a:r>
              <a:rPr lang="it-IT" dirty="0">
                <a:latin typeface="Cambria" panose="02040503050406030204" pitchFamily="18" charset="0"/>
              </a:rPr>
              <a:t>), </a:t>
            </a: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recepita </a:t>
            </a:r>
            <a:r>
              <a:rPr lang="it-IT" dirty="0">
                <a:latin typeface="Cambria" panose="02040503050406030204" pitchFamily="18" charset="0"/>
              </a:rPr>
              <a:t>con l’approvazione del Decreto legislativo 387 del 2003. </a:t>
            </a:r>
            <a:r>
              <a:rPr lang="it-IT" dirty="0" smtClean="0">
                <a:latin typeface="Cambria" panose="020405030504060302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premia </a:t>
            </a:r>
            <a:r>
              <a:rPr lang="it-IT" dirty="0">
                <a:latin typeface="Cambria" panose="02040503050406030204" pitchFamily="18" charset="0"/>
              </a:rPr>
              <a:t>con tariffe incentivanti l’energia prodotta dagli impianti fotovoltaici per un periodo di 20 anni, </a:t>
            </a: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è operativo </a:t>
            </a:r>
            <a:r>
              <a:rPr lang="it-IT" dirty="0">
                <a:latin typeface="Cambria" panose="02040503050406030204" pitchFamily="18" charset="0"/>
              </a:rPr>
              <a:t>con l’entrata in vigore dei Decreti attuativi del 28 luglio  2005 e del 6 febbraio 2006 (</a:t>
            </a:r>
            <a:r>
              <a:rPr lang="it-IT" b="1" dirty="0">
                <a:latin typeface="Cambria" panose="02040503050406030204" pitchFamily="18" charset="0"/>
              </a:rPr>
              <a:t>Primo Conto Energia</a:t>
            </a:r>
            <a:r>
              <a:rPr lang="it-IT" dirty="0">
                <a:latin typeface="Cambria" panose="02040503050406030204" pitchFamily="18" charset="0"/>
              </a:rPr>
              <a:t>) </a:t>
            </a: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essi </a:t>
            </a:r>
            <a:r>
              <a:rPr lang="it-IT" dirty="0">
                <a:latin typeface="Cambria" panose="02040503050406030204" pitchFamily="18" charset="0"/>
              </a:rPr>
              <a:t>hanno introdotto il sistema di finanziamento in conto esercizio della produzione </a:t>
            </a:r>
            <a:r>
              <a:rPr lang="it-IT" dirty="0" smtClean="0">
                <a:latin typeface="Cambria" panose="02040503050406030204" pitchFamily="18" charset="0"/>
              </a:rPr>
              <a:t>elettrica</a:t>
            </a:r>
            <a:r>
              <a:rPr lang="it-IT" dirty="0">
                <a:latin typeface="Cambria" panose="02040503050406030204" pitchFamily="18" charset="0"/>
              </a:rPr>
              <a:t/>
            </a:r>
            <a:br>
              <a:rPr lang="it-IT" dirty="0">
                <a:latin typeface="Cambria" panose="02040503050406030204" pitchFamily="18" charset="0"/>
              </a:rPr>
            </a:b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059832" y="476672"/>
            <a:ext cx="3528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IL CONTO ENERGIA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0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66168" y="1219974"/>
            <a:ext cx="86983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Con il </a:t>
            </a:r>
            <a:r>
              <a:rPr lang="it-IT" u="sng" dirty="0">
                <a:hlinkClick r:id="rId2"/>
              </a:rPr>
              <a:t>D.M. del 19 febbraio 2007</a:t>
            </a:r>
            <a:r>
              <a:rPr lang="it-IT" dirty="0"/>
              <a:t>, cosiddetto </a:t>
            </a:r>
            <a:r>
              <a:rPr lang="it-IT" b="1" dirty="0"/>
              <a:t>Secondo Conto Energia</a:t>
            </a:r>
            <a:r>
              <a:rPr lang="it-IT" dirty="0"/>
              <a:t>, il Ministero dello Sviluppo Economico ha fissato nuovi criteri per incentivare la produzione elettrica degli impianti fotovoltaici entrati in esercizio fino al </a:t>
            </a:r>
            <a:r>
              <a:rPr lang="it-IT" b="1" dirty="0"/>
              <a:t>31 dicembre 2010</a:t>
            </a:r>
            <a:r>
              <a:rPr lang="it-IT" dirty="0"/>
              <a:t>.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Nel 2010 è entrato in vigore il </a:t>
            </a:r>
            <a:r>
              <a:rPr lang="it-IT" b="1" dirty="0"/>
              <a:t>Terzo Conto Energia </a:t>
            </a:r>
            <a:r>
              <a:rPr lang="it-IT" dirty="0"/>
              <a:t>(</a:t>
            </a:r>
            <a:r>
              <a:rPr lang="it-IT" u="sng" dirty="0">
                <a:hlinkClick r:id="rId3"/>
              </a:rPr>
              <a:t>D.M. 6 agosto 2010</a:t>
            </a:r>
            <a:r>
              <a:rPr lang="it-IT" dirty="0"/>
              <a:t>), applicabile agli impianti entrati in esercizio a partire dal primo gennaio 2011 e fino al 31 maggio 2011, che ha definito le seguenti categorie di impianti: </a:t>
            </a:r>
          </a:p>
          <a:p>
            <a:r>
              <a:rPr lang="it-IT" dirty="0"/>
              <a:t/>
            </a:r>
            <a:br>
              <a:rPr lang="it-IT" dirty="0"/>
            </a:br>
            <a:r>
              <a:rPr lang="it-IT" dirty="0"/>
              <a:t>	impianti fotovoltaici (suddivisi in “impianti su edifici” o “altri impianti </a:t>
            </a:r>
            <a:r>
              <a:rPr lang="it-IT" dirty="0" err="1" smtClean="0"/>
              <a:t>fot</a:t>
            </a:r>
            <a:r>
              <a:rPr lang="it-IT" dirty="0" smtClean="0"/>
              <a:t>.”);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	impianti fotovoltaici integrati con caratteristiche innovative</a:t>
            </a:r>
            <a:br>
              <a:rPr lang="it-IT" dirty="0"/>
            </a:br>
            <a:r>
              <a:rPr lang="it-IT" dirty="0"/>
              <a:t>	impianti fotovoltaici a concentrazione</a:t>
            </a:r>
            <a:br>
              <a:rPr lang="it-IT" dirty="0"/>
            </a:br>
            <a:r>
              <a:rPr lang="it-IT" dirty="0"/>
              <a:t>	impianti fotovoltaici con innovazione tecnologica</a:t>
            </a:r>
            <a:br>
              <a:rPr lang="it-IT" dirty="0"/>
            </a:br>
            <a:endParaRPr lang="it-IT" dirty="0"/>
          </a:p>
          <a:p>
            <a:pPr algn="just"/>
            <a:r>
              <a:rPr lang="it-IT" dirty="0"/>
              <a:t>Il 12 maggio 2011 è stato pubblicato il </a:t>
            </a:r>
            <a:r>
              <a:rPr lang="it-IT" u="sng" dirty="0">
                <a:hlinkClick r:id="rId4"/>
              </a:rPr>
              <a:t>D.M. 05/05/2011</a:t>
            </a:r>
            <a:r>
              <a:rPr lang="it-IT" dirty="0"/>
              <a:t> , che ha definito il meccanismo di incentivazione della produzione di energia elettrica da impianti fotovoltaici riguardante gli impianti che entrano in esercizio dopo il 31 maggio 2011 (</a:t>
            </a:r>
            <a:r>
              <a:rPr lang="it-IT" b="1" dirty="0"/>
              <a:t>Quarto Conto Energia</a:t>
            </a:r>
            <a:r>
              <a:rPr lang="it-IT" dirty="0"/>
              <a:t>).</a:t>
            </a:r>
          </a:p>
          <a:p>
            <a:r>
              <a:rPr lang="it-IT" dirty="0"/>
              <a:t> 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683568" y="199673"/>
            <a:ext cx="8064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IL CONTO ENERGIA: EVOLUZIONE NORMATIVA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0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539552" y="1050075"/>
            <a:ext cx="8208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Cambria" panose="02040503050406030204" pitchFamily="18" charset="0"/>
                <a:hlinkClick r:id="rId2"/>
              </a:rPr>
              <a:t>D.M. 5 luglio 2012</a:t>
            </a:r>
            <a:r>
              <a:rPr lang="it-IT" dirty="0">
                <a:latin typeface="Cambria" panose="02040503050406030204" pitchFamily="18" charset="0"/>
              </a:rPr>
              <a:t>, cosiddetto </a:t>
            </a:r>
            <a:r>
              <a:rPr lang="it-IT" b="1" dirty="0">
                <a:latin typeface="Cambria" panose="02040503050406030204" pitchFamily="18" charset="0"/>
              </a:rPr>
              <a:t>Quinto Conto Energia</a:t>
            </a:r>
            <a:r>
              <a:rPr lang="it-IT" dirty="0">
                <a:latin typeface="Cambria" panose="02040503050406030204" pitchFamily="18" charset="0"/>
              </a:rPr>
              <a:t>, ridefinisce le modalità di incentivazione per la produzione di energia elettrica da fonte fotovoltaica</a:t>
            </a:r>
            <a:r>
              <a:rPr lang="it-IT" dirty="0" smtClean="0">
                <a:latin typeface="Cambria" panose="02040503050406030204" pitchFamily="18" charset="0"/>
              </a:rPr>
              <a:t>.</a:t>
            </a:r>
          </a:p>
          <a:p>
            <a:pPr algn="just"/>
            <a:endParaRPr lang="it-IT" dirty="0">
              <a:latin typeface="Cambria" panose="02040503050406030204" pitchFamily="18" charset="0"/>
            </a:endParaRPr>
          </a:p>
          <a:p>
            <a:pPr algn="just"/>
            <a:r>
              <a:rPr lang="it-IT" dirty="0">
                <a:latin typeface="Cambria" panose="02040503050406030204" pitchFamily="18" charset="0"/>
              </a:rPr>
              <a:t>Il Quinto Conto Energia cesserà di applicarsi decorsi 30 giorni solari dalla data in cui si raggiungerà un costo indicativo cumulato degli incentivi di </a:t>
            </a:r>
            <a:r>
              <a:rPr lang="it-IT" b="1" dirty="0">
                <a:latin typeface="Cambria" panose="02040503050406030204" pitchFamily="18" charset="0"/>
              </a:rPr>
              <a:t>6,7 miliardi di euro l’anno</a:t>
            </a:r>
            <a:r>
              <a:rPr lang="it-IT" dirty="0">
                <a:latin typeface="Cambria" panose="02040503050406030204" pitchFamily="18" charset="0"/>
              </a:rPr>
              <a:t> (comprensivo dei costi impegnati dagli impianti iscritti in posizione utile nei Registri), che sarà comunicata dall’</a:t>
            </a:r>
            <a:r>
              <a:rPr lang="it-IT" b="1" dirty="0">
                <a:latin typeface="Cambria" panose="02040503050406030204" pitchFamily="18" charset="0"/>
              </a:rPr>
              <a:t>AEEG</a:t>
            </a:r>
            <a:r>
              <a:rPr lang="it-IT" dirty="0">
                <a:latin typeface="Cambria" panose="02040503050406030204" pitchFamily="18" charset="0"/>
              </a:rPr>
              <a:t> </a:t>
            </a:r>
            <a:endParaRPr lang="it-IT" dirty="0" smtClean="0">
              <a:latin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1" t="37926" r="24021" b="41587"/>
          <a:stretch/>
        </p:blipFill>
        <p:spPr bwMode="auto">
          <a:xfrm>
            <a:off x="1089698" y="3905019"/>
            <a:ext cx="6676571" cy="175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555776" y="476672"/>
            <a:ext cx="4104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IL V CONTO ENERGIA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0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25397" r="11323" b="29397"/>
          <a:stretch/>
        </p:blipFill>
        <p:spPr bwMode="auto">
          <a:xfrm>
            <a:off x="539552" y="1700808"/>
            <a:ext cx="7908130" cy="289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1547664" y="476671"/>
            <a:ext cx="6480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>
                <a:latin typeface="Cambria" panose="02040503050406030204" pitchFamily="18" charset="0"/>
              </a:rPr>
              <a:t>IL CONTO ENERGIA</a:t>
            </a:r>
          </a:p>
          <a:p>
            <a:r>
              <a:rPr lang="it-IT" sz="3000" dirty="0" smtClean="0">
                <a:latin typeface="Cambria" panose="02040503050406030204" pitchFamily="18" charset="0"/>
              </a:rPr>
              <a:t>DATI APERTI SUGLI IMPIANTI FV</a:t>
            </a:r>
            <a:endParaRPr lang="en-GB" sz="3000" dirty="0">
              <a:latin typeface="Cambria" panose="02040503050406030204" pitchFamily="18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683568" y="4797152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Cambria" panose="02040503050406030204" pitchFamily="18" charset="0"/>
              </a:rPr>
              <a:t>I dati mostrano come il mercato del fotovoltaico si può ritenere esaurito, gli investimenti privati in tale ambito anno subito un crollo con il 5 CE.</a:t>
            </a:r>
            <a:endParaRPr lang="en-GB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3" r="77222" b="56889"/>
          <a:stretch/>
        </p:blipFill>
        <p:spPr bwMode="auto">
          <a:xfrm>
            <a:off x="2782867" y="908720"/>
            <a:ext cx="354279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3" t="27936" r="16720" b="28889"/>
          <a:stretch/>
        </p:blipFill>
        <p:spPr bwMode="auto">
          <a:xfrm>
            <a:off x="1187624" y="2612661"/>
            <a:ext cx="7138775" cy="28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323528" y="5517232"/>
            <a:ext cx="8461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Cambria" panose="02040503050406030204" pitchFamily="18" charset="0"/>
              </a:rPr>
              <a:t>La provincia con meno impianti FV per km2 è Messina, Ragusa rappresenta la provincia più green in termini di FV. </a:t>
            </a:r>
          </a:p>
          <a:p>
            <a:pPr algn="just"/>
            <a:r>
              <a:rPr lang="it-IT" dirty="0" smtClean="0">
                <a:latin typeface="Cambria" panose="02040503050406030204" pitchFamily="18" charset="0"/>
              </a:rPr>
              <a:t>Inoltre le </a:t>
            </a:r>
            <a:r>
              <a:rPr lang="it-IT" dirty="0" err="1" smtClean="0">
                <a:latin typeface="Cambria" panose="02040503050406030204" pitchFamily="18" charset="0"/>
              </a:rPr>
              <a:t>prov</a:t>
            </a:r>
            <a:r>
              <a:rPr lang="it-IT" dirty="0" smtClean="0">
                <a:latin typeface="Cambria" panose="02040503050406030204" pitchFamily="18" charset="0"/>
              </a:rPr>
              <a:t>. di Siracusa e Agrigento esprimono ancora una potenzialità sull’uso del FV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979712" y="386080"/>
            <a:ext cx="504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GLI IMPIANTI FV IN SICILIA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3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6" b="4667"/>
          <a:stretch/>
        </p:blipFill>
        <p:spPr bwMode="auto">
          <a:xfrm>
            <a:off x="539552" y="1180120"/>
            <a:ext cx="8212540" cy="43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395536" y="5773906"/>
            <a:ext cx="835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L’</a:t>
            </a:r>
            <a:r>
              <a:rPr lang="it-IT" dirty="0" err="1" smtClean="0">
                <a:latin typeface="Cambria" panose="02040503050406030204" pitchFamily="18" charset="0"/>
              </a:rPr>
              <a:t>altante</a:t>
            </a:r>
            <a:r>
              <a:rPr lang="it-IT" dirty="0" smtClean="0">
                <a:latin typeface="Cambria" panose="02040503050406030204" pitchFamily="18" charset="0"/>
              </a:rPr>
              <a:t> </a:t>
            </a:r>
            <a:r>
              <a:rPr lang="it-IT" dirty="0" err="1" smtClean="0">
                <a:latin typeface="Cambria" panose="02040503050406030204" pitchFamily="18" charset="0"/>
              </a:rPr>
              <a:t>elico</a:t>
            </a:r>
            <a:r>
              <a:rPr lang="it-IT" dirty="0" smtClean="0">
                <a:latin typeface="Cambria" panose="02040503050406030204" pitchFamily="18" charset="0"/>
              </a:rPr>
              <a:t> fornisce i dati degli impianti eolici presenti sul territorio nazionale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Dati fino al 2014-  in forma aggregata per provincia – </a:t>
            </a:r>
            <a:r>
              <a:rPr lang="it-IT" dirty="0" err="1" smtClean="0">
                <a:latin typeface="Cambria" panose="02040503050406030204" pitchFamily="18" charset="0"/>
              </a:rPr>
              <a:t>minieolico</a:t>
            </a:r>
            <a:r>
              <a:rPr lang="it-IT" dirty="0" smtClean="0">
                <a:latin typeface="Cambria" panose="02040503050406030204" pitchFamily="18" charset="0"/>
              </a:rPr>
              <a:t> &lt;200Kw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2123728" y="380274"/>
            <a:ext cx="5832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L’ATLANTE EOLICO- </a:t>
            </a:r>
            <a:r>
              <a:rPr lang="it-IT" sz="3000" dirty="0" err="1" smtClean="0">
                <a:latin typeface="Cambria" panose="02040503050406030204" pitchFamily="18" charset="0"/>
              </a:rPr>
              <a:t>minieolico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0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1112" b="6000"/>
          <a:stretch/>
        </p:blipFill>
        <p:spPr bwMode="auto">
          <a:xfrm>
            <a:off x="323528" y="1052736"/>
            <a:ext cx="8149079" cy="426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395536" y="558924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Dati fino al 2014- ed in forma aggregata per provincia – eolico &gt;200Kw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35696" y="380274"/>
            <a:ext cx="5832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L’ATLANTE EOLICO- Grande Eolico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0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4" r="64868" b="9926"/>
          <a:stretch/>
        </p:blipFill>
        <p:spPr bwMode="auto">
          <a:xfrm>
            <a:off x="584988" y="836712"/>
            <a:ext cx="4059020" cy="569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4761148" y="1556792"/>
            <a:ext cx="360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it-IT" dirty="0" smtClean="0"/>
              <a:t>I dati espressi per gli impianti eolici sono aggregati per regione, e non consentono di individuare le provincie e le zone più ventose, dove potere sviluppare tale tecnologia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it-IT" dirty="0" smtClean="0"/>
              <a:t>Lo sviluppo dell’eolico in Puglia è dovuto ad una semplificazione burocratica voluta dalla regione Puglia.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it-IT" dirty="0" smtClean="0"/>
              <a:t>Esso suggerisce che un iter semplificato può rappresentare un volano per l’economia delle rinnovabili.</a:t>
            </a:r>
            <a:endParaRPr lang="en-GB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835696" y="380274"/>
            <a:ext cx="5832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L’ATLANTE EOLICO- OPEN DATA</a:t>
            </a:r>
            <a:endParaRPr lang="en-GB" sz="3000" dirty="0">
              <a:latin typeface="Cambria" panose="02040503050406030204" pitchFamily="18" charset="0"/>
            </a:endParaRPr>
          </a:p>
        </p:txBody>
      </p:sp>
      <p:sp>
        <p:nvSpPr>
          <p:cNvPr id="3" name="Ovale 2"/>
          <p:cNvSpPr/>
          <p:nvPr/>
        </p:nvSpPr>
        <p:spPr>
          <a:xfrm>
            <a:off x="467544" y="3034120"/>
            <a:ext cx="3888432" cy="538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0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0000" b="6021"/>
          <a:stretch/>
        </p:blipFill>
        <p:spPr bwMode="auto">
          <a:xfrm>
            <a:off x="519046" y="836712"/>
            <a:ext cx="7008730" cy="408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6" t="18127" b="48857"/>
          <a:stretch/>
        </p:blipFill>
        <p:spPr bwMode="auto">
          <a:xfrm>
            <a:off x="6588224" y="1556792"/>
            <a:ext cx="2160240" cy="45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517186" y="5085184"/>
            <a:ext cx="592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Dati utili per studio di massima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it-IT" dirty="0" err="1" smtClean="0">
                <a:latin typeface="Cambria" panose="02040503050406030204" pitchFamily="18" charset="0"/>
              </a:rPr>
              <a:t>insufficenti</a:t>
            </a:r>
            <a:r>
              <a:rPr lang="it-IT" dirty="0" smtClean="0">
                <a:latin typeface="Cambria" panose="02040503050406030204" pitchFamily="18" charset="0"/>
              </a:rPr>
              <a:t> per analisi di dettaglio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Necessaria griglia con dati di ventosità di almeno 5Kmq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691680" y="138698"/>
            <a:ext cx="5832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L’ATLANTE EOLICO- VENTOSITA’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0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6432022"/>
            <a:ext cx="928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Ing. Marcello Cammarata - </a:t>
            </a:r>
            <a:r>
              <a:rPr lang="it-IT" dirty="0" err="1" smtClean="0">
                <a:latin typeface="Cambria" panose="02040503050406030204" pitchFamily="18" charset="0"/>
              </a:rPr>
              <a:t>OpenData</a:t>
            </a:r>
            <a:r>
              <a:rPr lang="it-IT" dirty="0" smtClean="0">
                <a:latin typeface="Cambria" panose="02040503050406030204" pitchFamily="18" charset="0"/>
              </a:rPr>
              <a:t> ed Energia: opportunità per imprese e criticità dei dati  </a:t>
            </a:r>
            <a:r>
              <a:rPr lang="it-IT" dirty="0" smtClean="0"/>
              <a:t> </a:t>
            </a:r>
            <a:endParaRPr lang="en-GB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367644" y="260648"/>
            <a:ext cx="5904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dirty="0" smtClean="0">
                <a:latin typeface="Cambria" panose="02040503050406030204" pitchFamily="18" charset="0"/>
              </a:rPr>
              <a:t>ENERGIE  DA </a:t>
            </a:r>
            <a:r>
              <a:rPr lang="it-IT" sz="3000" dirty="0">
                <a:latin typeface="Cambria" panose="02040503050406030204" pitchFamily="18" charset="0"/>
              </a:rPr>
              <a:t>F</a:t>
            </a:r>
            <a:r>
              <a:rPr lang="it-IT" sz="3000" dirty="0" smtClean="0">
                <a:latin typeface="Cambria" panose="02040503050406030204" pitchFamily="18" charset="0"/>
              </a:rPr>
              <a:t>ONTI RINNOVABILI</a:t>
            </a:r>
            <a:endParaRPr lang="en-GB" sz="3000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814646"/>
            <a:ext cx="62646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Secondo l’attuale quadro normativo le fonti di energie rinnovabili  FER sono classificate come segue:</a:t>
            </a:r>
          </a:p>
          <a:p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Fotovoltaico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 smtClean="0">
                <a:latin typeface="Cambria" panose="02040503050406030204" pitchFamily="18" charset="0"/>
              </a:rPr>
              <a:t>Minieolico</a:t>
            </a:r>
            <a:r>
              <a:rPr lang="it-IT" dirty="0" smtClean="0">
                <a:latin typeface="Cambria" panose="02040503050406030204" pitchFamily="18" charset="0"/>
              </a:rPr>
              <a:t>  impianti di taglia inferiore a 200Kw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Eolico           impianti di taglia superiore a 200Kw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Eolico Offshore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Geotermico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Modo Ondoso e </a:t>
            </a:r>
            <a:r>
              <a:rPr lang="it-IT" dirty="0" err="1" smtClean="0">
                <a:latin typeface="Cambria" panose="02040503050406030204" pitchFamily="18" charset="0"/>
              </a:rPr>
              <a:t>maremotrice</a:t>
            </a: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Idraulico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Biomasse da rifiuti biodegradabili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Biomasse da </a:t>
            </a:r>
            <a:r>
              <a:rPr lang="it-IT" dirty="0" err="1" smtClean="0">
                <a:latin typeface="Cambria" panose="02040503050406030204" pitchFamily="18" charset="0"/>
              </a:rPr>
              <a:t>biogass</a:t>
            </a:r>
            <a:r>
              <a:rPr lang="it-IT" dirty="0" smtClean="0">
                <a:latin typeface="Cambria" panose="02040503050406030204" pitchFamily="18" charset="0"/>
              </a:rPr>
              <a:t> prodotti da attività agricola o affine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Biogas da discarica e gas residuati da processi di depurazione</a:t>
            </a:r>
            <a:endParaRPr lang="en-GB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3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t="13207" r="22222" b="12804"/>
          <a:stretch/>
        </p:blipFill>
        <p:spPr bwMode="auto">
          <a:xfrm>
            <a:off x="1043608" y="895311"/>
            <a:ext cx="7130566" cy="548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16024" y="210706"/>
            <a:ext cx="8892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INCREMENTO DELL’ENERGIA DALLE RINNOVABILI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rafico Sicil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91706"/>
            <a:ext cx="7687518" cy="378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isultati immagini per simeri g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" y="704106"/>
            <a:ext cx="2381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555776" y="1004535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Cambria" panose="02040503050406030204" pitchFamily="18" charset="0"/>
              </a:rPr>
              <a:t>Nel 2013 la quota dei consumi complessivi di energia coperta da fonti rinnovabili è pari al </a:t>
            </a:r>
            <a:r>
              <a:rPr lang="it-IT" b="1" dirty="0">
                <a:latin typeface="Cambria" panose="02040503050406030204" pitchFamily="18" charset="0"/>
              </a:rPr>
              <a:t>10,3%</a:t>
            </a:r>
            <a:r>
              <a:rPr lang="it-IT" dirty="0">
                <a:latin typeface="Cambria" panose="02040503050406030204" pitchFamily="18" charset="0"/>
              </a:rPr>
              <a:t>, in aumento rispetto al dato 2012 (</a:t>
            </a:r>
            <a:r>
              <a:rPr lang="it-IT" b="1" dirty="0">
                <a:latin typeface="Cambria" panose="02040503050406030204" pitchFamily="18" charset="0"/>
              </a:rPr>
              <a:t>9,6%</a:t>
            </a:r>
            <a:r>
              <a:rPr lang="it-IT" dirty="0">
                <a:latin typeface="Cambria" panose="02040503050406030204" pitchFamily="18" charset="0"/>
              </a:rPr>
              <a:t>). </a:t>
            </a:r>
            <a:endParaRPr lang="it-IT" dirty="0" smtClean="0">
              <a:latin typeface="Cambria" panose="02040503050406030204" pitchFamily="18" charset="0"/>
            </a:endParaRPr>
          </a:p>
          <a:p>
            <a:pPr algn="just"/>
            <a:r>
              <a:rPr lang="it-IT" dirty="0" smtClean="0">
                <a:latin typeface="Cambria" panose="02040503050406030204" pitchFamily="18" charset="0"/>
              </a:rPr>
              <a:t>L’obiettivo </a:t>
            </a:r>
            <a:r>
              <a:rPr lang="it-IT" dirty="0">
                <a:latin typeface="Cambria" panose="02040503050406030204" pitchFamily="18" charset="0"/>
              </a:rPr>
              <a:t>da raggiungere entro il 2020 è pari al </a:t>
            </a:r>
            <a:r>
              <a:rPr lang="it-IT" b="1" dirty="0">
                <a:latin typeface="Cambria" panose="02040503050406030204" pitchFamily="18" charset="0"/>
              </a:rPr>
              <a:t>15,9%</a:t>
            </a:r>
            <a:r>
              <a:rPr lang="it-IT" dirty="0">
                <a:latin typeface="Cambria" panose="02040503050406030204" pitchFamily="18" charset="0"/>
              </a:rPr>
              <a:t>.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843808" y="180112"/>
            <a:ext cx="3347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DATI SIMERI - GSE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0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627784" y="16288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Mostrare Dati Sicilia Simeri in Excel</a:t>
            </a:r>
          </a:p>
        </p:txBody>
      </p:sp>
    </p:spTree>
    <p:extLst>
      <p:ext uri="{BB962C8B-B14F-4D97-AF65-F5344CB8AC3E}">
        <p14:creationId xmlns:p14="http://schemas.microsoft.com/office/powerpoint/2010/main" val="290610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55948" y="324277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OPEN DATA DISPONIBILI SUL PORTALE GSE</a:t>
            </a:r>
            <a:endParaRPr lang="en-GB" sz="3000" dirty="0">
              <a:latin typeface="Cambria" panose="02040503050406030204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79488" y="2146835"/>
            <a:ext cx="7128792" cy="423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it-IT" dirty="0" smtClean="0">
                <a:latin typeface="Cambria" panose="02040503050406030204" pitchFamily="18" charset="0"/>
              </a:rPr>
              <a:t>Dati relativi agli anni 2014-2015-2016 </a:t>
            </a:r>
          </a:p>
          <a:p>
            <a:pPr>
              <a:lnSpc>
                <a:spcPts val="1900"/>
              </a:lnSpc>
            </a:pPr>
            <a:endParaRPr lang="it-IT" dirty="0" smtClean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Beneficiari incentivi </a:t>
            </a:r>
            <a:r>
              <a:rPr lang="it-IT" b="1" dirty="0" smtClean="0">
                <a:latin typeface="Cambria" panose="02040503050406030204" pitchFamily="18" charset="0"/>
              </a:rPr>
              <a:t>Conto Termico </a:t>
            </a:r>
            <a:endParaRPr lang="it-IT" dirty="0" smtClean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Beneficiari incentivi </a:t>
            </a:r>
            <a:r>
              <a:rPr lang="it-IT" b="1" dirty="0" smtClean="0">
                <a:latin typeface="Cambria" panose="02040503050406030204" pitchFamily="18" charset="0"/>
              </a:rPr>
              <a:t>Conto Energia </a:t>
            </a: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endParaRPr lang="it-IT" dirty="0" smtClean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Beneficiari </a:t>
            </a:r>
            <a:r>
              <a:rPr lang="it-IT" dirty="0">
                <a:latin typeface="Cambria" panose="02040503050406030204" pitchFamily="18" charset="0"/>
              </a:rPr>
              <a:t>incentivi </a:t>
            </a:r>
            <a:r>
              <a:rPr lang="it-IT" b="1" dirty="0" smtClean="0">
                <a:latin typeface="Cambria" panose="02040503050406030204" pitchFamily="18" charset="0"/>
              </a:rPr>
              <a:t>CIP6/1992</a:t>
            </a: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Beneficiari </a:t>
            </a:r>
            <a:r>
              <a:rPr lang="it-IT" b="1" dirty="0" smtClean="0">
                <a:latin typeface="Cambria" panose="02040503050406030204" pitchFamily="18" charset="0"/>
              </a:rPr>
              <a:t>Certificati verdi</a:t>
            </a:r>
            <a:endParaRPr lang="it-IT" dirty="0" smtClean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Beneficiari </a:t>
            </a:r>
            <a:r>
              <a:rPr lang="it-IT" b="1" dirty="0" smtClean="0">
                <a:latin typeface="Cambria" panose="02040503050406030204" pitchFamily="18" charset="0"/>
              </a:rPr>
              <a:t>Certificati Bianchi</a:t>
            </a: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Beneficiari Incentivi </a:t>
            </a:r>
            <a:r>
              <a:rPr lang="it-IT" b="1" dirty="0" smtClean="0">
                <a:latin typeface="Cambria" panose="02040503050406030204" pitchFamily="18" charset="0"/>
              </a:rPr>
              <a:t>FER</a:t>
            </a: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Beneficiari Incentivi </a:t>
            </a:r>
            <a:r>
              <a:rPr lang="it-IT" b="1" dirty="0" smtClean="0">
                <a:latin typeface="Cambria" panose="02040503050406030204" pitchFamily="18" charset="0"/>
              </a:rPr>
              <a:t>Tariffa Omnicomprensiva</a:t>
            </a: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indent="-285750">
              <a:lnSpc>
                <a:spcPts val="19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Beneficiari </a:t>
            </a:r>
            <a:r>
              <a:rPr lang="it-IT" b="1" dirty="0" smtClean="0">
                <a:latin typeface="Cambria" panose="02040503050406030204" pitchFamily="18" charset="0"/>
              </a:rPr>
              <a:t>TEE</a:t>
            </a:r>
            <a:endParaRPr lang="en-GB" b="1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23528" y="836712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Dati disponibili a partire dal 3.11.2015, ultimo aggiornamento dati 22. Agosto 2016.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I dati sono per lo più informazioni economiche sui pagamenti emessi dal GSE verso produttori di FER, non geograficamente contestualizzati.</a:t>
            </a:r>
            <a:endParaRPr lang="en-GB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5" t="31153" r="18836" b="10942"/>
          <a:stretch/>
        </p:blipFill>
        <p:spPr bwMode="auto">
          <a:xfrm>
            <a:off x="2055423" y="841378"/>
            <a:ext cx="5204966" cy="395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1" t="14730" r="25079" b="57334"/>
          <a:stretch/>
        </p:blipFill>
        <p:spPr bwMode="auto">
          <a:xfrm>
            <a:off x="2267744" y="4888068"/>
            <a:ext cx="4562992" cy="156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915816" y="188640"/>
            <a:ext cx="3944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FORMATI DEI DATI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755576" y="1340768"/>
            <a:ext cx="8120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I dati relativi al primo quadrimestre del 2016 mostrano i seguenti indicatori:</a:t>
            </a:r>
          </a:p>
          <a:p>
            <a:endParaRPr lang="it-IT" dirty="0">
              <a:latin typeface="Cambria" panose="02040503050406030204" pitchFamily="18" charset="0"/>
            </a:endParaRPr>
          </a:p>
          <a:p>
            <a:r>
              <a:rPr lang="it-IT" dirty="0" smtClean="0">
                <a:latin typeface="Cambria" panose="02040503050406030204" pitchFamily="18" charset="0"/>
              </a:rPr>
              <a:t>Produttori totali			527,547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Compensi totali in Conto Energia: 	2,155  M€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Compenso Massimo		5,712 M€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Compenso minimo 		10€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Compenso medio			4086 €</a:t>
            </a:r>
          </a:p>
          <a:p>
            <a:r>
              <a:rPr lang="it-IT" dirty="0" err="1" smtClean="0">
                <a:latin typeface="Cambria" panose="02040503050406030204" pitchFamily="18" charset="0"/>
              </a:rPr>
              <a:t>Dev</a:t>
            </a:r>
            <a:r>
              <a:rPr lang="it-IT" dirty="0" smtClean="0">
                <a:latin typeface="Cambria" panose="02040503050406030204" pitchFamily="18" charset="0"/>
              </a:rPr>
              <a:t>. Standard			301308 €</a:t>
            </a:r>
          </a:p>
          <a:p>
            <a:endParaRPr lang="it-IT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950322"/>
            <a:ext cx="4735672" cy="257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619672" y="404664"/>
            <a:ext cx="5788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DATI V C.E. –I Quadrimestre 2016 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c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184875"/>
              </p:ext>
            </p:extLst>
          </p:nvPr>
        </p:nvGraphicFramePr>
        <p:xfrm>
          <a:off x="3707904" y="1772816"/>
          <a:ext cx="5184576" cy="3103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71792"/>
              </p:ext>
            </p:extLst>
          </p:nvPr>
        </p:nvGraphicFramePr>
        <p:xfrm>
          <a:off x="683568" y="1628798"/>
          <a:ext cx="3096344" cy="318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238"/>
                <a:gridCol w="1045877"/>
                <a:gridCol w="956229"/>
              </a:tblGrid>
              <a:tr h="527731">
                <a:tc gridSpan="3"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Compensi Impianti I Quadrimestre 2016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689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X1000 €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n </a:t>
                      </a:r>
                      <a:r>
                        <a:rPr lang="en-GB" sz="1600" u="none" strike="noStrike" dirty="0" err="1">
                          <a:effectLst/>
                        </a:rPr>
                        <a:t>impianti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%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89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&gt;1000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70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0.01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3057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500&lt;x&lt;1000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165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0.03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2122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100&lt;x&lt;500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4,012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0.76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89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50&lt;x&lt;100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3,521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0.67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89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10&lt;x&lt;50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23,052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4.37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89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5&lt;x&lt;10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18,775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3.56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89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1&lt;x&lt;5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100,772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19.10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89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x&lt;5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377,206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71.50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89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TOTALI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527,573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 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CasellaDiTesto 3"/>
          <p:cNvSpPr txBox="1"/>
          <p:nvPr/>
        </p:nvSpPr>
        <p:spPr>
          <a:xfrm>
            <a:off x="827584" y="5037880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Cambria" panose="02040503050406030204" pitchFamily="18" charset="0"/>
              </a:rPr>
              <a:t>I dati mostrano un mercato molto </a:t>
            </a:r>
            <a:r>
              <a:rPr lang="it-IT" dirty="0" err="1" smtClean="0">
                <a:latin typeface="Cambria" panose="02040503050406030204" pitchFamily="18" charset="0"/>
              </a:rPr>
              <a:t>disomogeno</a:t>
            </a:r>
            <a:r>
              <a:rPr lang="it-IT" dirty="0" smtClean="0">
                <a:latin typeface="Cambria" panose="02040503050406030204" pitchFamily="18" charset="0"/>
              </a:rPr>
              <a:t> dei produttori.</a:t>
            </a:r>
          </a:p>
          <a:p>
            <a:pPr algn="just"/>
            <a:r>
              <a:rPr lang="it-IT" dirty="0" smtClean="0">
                <a:latin typeface="Cambria" panose="02040503050406030204" pitchFamily="18" charset="0"/>
              </a:rPr>
              <a:t>Il 70% sono piccoli produttori, che percepiscono meno di 4000€/y</a:t>
            </a:r>
          </a:p>
          <a:p>
            <a:pPr algn="just"/>
            <a:r>
              <a:rPr lang="it-IT" dirty="0" smtClean="0">
                <a:latin typeface="Cambria" panose="02040503050406030204" pitchFamily="18" charset="0"/>
              </a:rPr>
              <a:t>A fronte del 0,01%, costituito da 70 impianti che percepiscono 4000M€ annui.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475656" y="260648"/>
            <a:ext cx="5788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DATI V C.E. –I Quadrimestre 2016</a:t>
            </a:r>
          </a:p>
          <a:p>
            <a:pPr algn="ctr"/>
            <a:r>
              <a:rPr lang="it-IT" sz="3000" dirty="0" smtClean="0">
                <a:latin typeface="Cambria" panose="02040503050406030204" pitchFamily="18" charset="0"/>
              </a:rPr>
              <a:t>Analisi del mercato 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11344" r="7619" b="16868"/>
          <a:stretch/>
        </p:blipFill>
        <p:spPr bwMode="auto">
          <a:xfrm>
            <a:off x="323528" y="1484784"/>
            <a:ext cx="6199765" cy="326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isultati immagini per campo fotovoltaico montalto di cast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898" y="945817"/>
            <a:ext cx="32575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475656" y="260648"/>
            <a:ext cx="5788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DATI V C.E. –Maggiore produttore</a:t>
            </a:r>
            <a:endParaRPr lang="en-GB" sz="3000" dirty="0">
              <a:latin typeface="Cambria" panose="02040503050406030204" pitchFamily="18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309216" y="5373216"/>
            <a:ext cx="8857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Il maggiore produttore di Energia da fonti rinnovabili fotovoltaiche  è CASSIOPEA </a:t>
            </a:r>
            <a:r>
              <a:rPr lang="it-IT" dirty="0" err="1" smtClean="0">
                <a:latin typeface="Cambria" panose="02040503050406030204" pitchFamily="18" charset="0"/>
              </a:rPr>
              <a:t>srl</a:t>
            </a:r>
            <a:endParaRPr lang="it-IT" dirty="0" smtClean="0">
              <a:latin typeface="Cambria" panose="02040503050406030204" pitchFamily="18" charset="0"/>
            </a:endParaRPr>
          </a:p>
          <a:p>
            <a:r>
              <a:rPr lang="it-IT" dirty="0" smtClean="0">
                <a:latin typeface="Cambria" panose="02040503050406030204" pitchFamily="18" charset="0"/>
              </a:rPr>
              <a:t>Con un impianto di 24Mw realizzato a Montalto di Castro- Viterbo.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L’impianto ha prodotto nel I quadrimestre 2016  5,7 M€,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a fronte dei 120 M€ dell’investimento iniziale</a:t>
            </a:r>
            <a:endParaRPr lang="en-GB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2697" r="18413" b="15853"/>
          <a:stretch/>
        </p:blipFill>
        <p:spPr bwMode="auto">
          <a:xfrm>
            <a:off x="1286272" y="980728"/>
            <a:ext cx="6773378" cy="493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2627784" y="279996"/>
            <a:ext cx="36724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DATI STORICI -AEEG</a:t>
            </a:r>
            <a:endParaRPr lang="en-GB" sz="3000" dirty="0">
              <a:latin typeface="Cambria" panose="02040503050406030204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23528" y="591745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È in aumento il consumo di gas a discapito del petrolio, rimangono invariate i consumi da altre fonti rinnovabili, sebbene passano dal mercato estero al mercato nazionale</a:t>
            </a:r>
            <a:endParaRPr lang="en-GB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0" t="12190" r="18308" b="11619"/>
          <a:stretch/>
        </p:blipFill>
        <p:spPr bwMode="auto">
          <a:xfrm>
            <a:off x="1259632" y="836712"/>
            <a:ext cx="6360249" cy="486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2627784" y="279996"/>
            <a:ext cx="36724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DATI STORICI -AEEG</a:t>
            </a:r>
            <a:endParaRPr lang="en-GB" sz="3000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23528" y="566124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L’Italia compensa alla mancata produzione di energia nucleare degli altri paesi europei con l’energia proveniente dal GAS.</a:t>
            </a:r>
            <a:endParaRPr lang="en-GB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5736" y="332656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000" dirty="0" smtClean="0">
                <a:latin typeface="Cambria" panose="02040503050406030204" pitchFamily="18" charset="0"/>
              </a:rPr>
              <a:t>SISTEMI DI INCENTIVI</a:t>
            </a:r>
            <a:endParaRPr lang="en-GB" sz="3000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95536" y="1052736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/>
              <a:t>Al fine di garantire e promuovere lo sviluppo e l’uso di energie da fonti rinnovabili, la legge italiana tramite il Min. Sviluppo Economico ha promulgato normative atte a incentivare tale produzione.</a:t>
            </a:r>
          </a:p>
          <a:p>
            <a:pPr algn="just"/>
            <a:r>
              <a:rPr lang="it-IT" dirty="0" smtClean="0"/>
              <a:t>A seconda della fonte rinnovabile adoperata, o dallo scopo per cui è prodotta l’energia  il sistema di incentivazione è differente</a:t>
            </a:r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39552" y="2552934"/>
            <a:ext cx="5760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 sistemi di incentivazione previsti sono:</a:t>
            </a:r>
          </a:p>
          <a:p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/>
              <a:t>Certificati verdi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/>
              <a:t>Certificati Bianchi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/>
              <a:t>Tariffa omnicomprensiva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/>
              <a:t>Contributo per Scambio sul posto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b="1" dirty="0" smtClean="0"/>
              <a:t>Conto Economico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smtClean="0"/>
              <a:t>Ritiro Dedicato</a:t>
            </a:r>
            <a:endParaRPr lang="en-GB" dirty="0"/>
          </a:p>
        </p:txBody>
      </p:sp>
      <p:pic>
        <p:nvPicPr>
          <p:cNvPr id="3074" name="Picture 2" descr="Risultati immagini per omino con sol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23" y="2552934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ccia a destra 1"/>
          <p:cNvSpPr/>
          <p:nvPr/>
        </p:nvSpPr>
        <p:spPr>
          <a:xfrm rot="10800000">
            <a:off x="3131840" y="5373215"/>
            <a:ext cx="1656184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8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339752" y="404664"/>
            <a:ext cx="3240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CONCLUSIONI</a:t>
            </a:r>
            <a:endParaRPr lang="en-GB" sz="3000" dirty="0"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39552" y="1628800"/>
            <a:ext cx="8136904" cy="420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I dati aperti costituiscono un importante strumento di valutazione nell’ambito delle energie, consentendo di osservare dati storicizzati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I Dati aperti possono supportare le scelte progettuali nell’ambito delle rinnovabili se maggiormente referenziate, consentendo di abbattere gli elevati costi per le indagini preliminari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t-IT" dirty="0" smtClean="0">
                <a:latin typeface="Cambria" panose="02040503050406030204" pitchFamily="18" charset="0"/>
              </a:rPr>
              <a:t>È Assente un sistema di monitoraggio di fonti rinnovabili innovative quali biomasse (solide o gassose) e geotermia, che rappresentano un valido ambito di investimento.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4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isultati immagini per parad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754113" cy="492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487612" y="590540"/>
            <a:ext cx="5460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smtClean="0">
                <a:latin typeface="Cambria" panose="02040503050406030204" pitchFamily="18" charset="0"/>
              </a:rPr>
              <a:t>GRAZIE PER L’ ATTENZIONE</a:t>
            </a:r>
            <a:endParaRPr lang="en-GB" sz="3000" dirty="0">
              <a:latin typeface="Cambria" panose="02040503050406030204" pitchFamily="18" charset="0"/>
            </a:endParaRPr>
          </a:p>
        </p:txBody>
      </p:sp>
      <p:pic>
        <p:nvPicPr>
          <p:cNvPr id="7170" name="Picture 2" descr="Risultati immagini per domand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271376"/>
            <a:ext cx="2399184" cy="239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g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5" y="2924944"/>
            <a:ext cx="3104215" cy="165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mef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43019"/>
            <a:ext cx="3456384" cy="18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isultati immagini per m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37232"/>
            <a:ext cx="3810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3563888" y="2776995"/>
            <a:ext cx="48188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latin typeface="Cambria" panose="02040503050406030204" pitchFamily="18" charset="0"/>
              </a:rPr>
              <a:t>Gestore dei Servizi Energetici GSE S.p.A.</a:t>
            </a:r>
            <a:r>
              <a:rPr lang="it-IT" dirty="0">
                <a:latin typeface="Cambria" panose="02040503050406030204" pitchFamily="18" charset="0"/>
              </a:rPr>
              <a:t> è una </a:t>
            </a:r>
            <a:r>
              <a:rPr lang="it-IT" dirty="0" smtClean="0">
                <a:latin typeface="Cambria" panose="02040503050406030204" pitchFamily="18" charset="0"/>
              </a:rPr>
              <a:t>controllata </a:t>
            </a:r>
            <a:r>
              <a:rPr lang="it-IT" dirty="0">
                <a:latin typeface="Cambria" panose="02040503050406030204" pitchFamily="18" charset="0"/>
              </a:rPr>
              <a:t>dal </a:t>
            </a:r>
            <a:r>
              <a:rPr lang="it-IT" dirty="0">
                <a:latin typeface="Cambria" panose="02040503050406030204" pitchFamily="18" charset="0"/>
                <a:hlinkClick r:id="rId5" tooltip="Ministero dell'Economia e delle Finanze"/>
              </a:rPr>
              <a:t>Ministero dell'Economia e delle Finanze</a:t>
            </a:r>
            <a:r>
              <a:rPr lang="it-IT" dirty="0">
                <a:latin typeface="Cambria" panose="02040503050406030204" pitchFamily="18" charset="0"/>
              </a:rPr>
              <a:t>, alla quale sono attribuiti </a:t>
            </a:r>
            <a:r>
              <a:rPr lang="it-IT" dirty="0" smtClean="0">
                <a:latin typeface="Cambria" panose="02040503050406030204" pitchFamily="18" charset="0"/>
              </a:rPr>
              <a:t>incarichi </a:t>
            </a:r>
            <a:r>
              <a:rPr lang="it-IT" dirty="0">
                <a:latin typeface="Cambria" panose="02040503050406030204" pitchFamily="18" charset="0"/>
              </a:rPr>
              <a:t>di </a:t>
            </a:r>
            <a:r>
              <a:rPr lang="it-IT" b="1" dirty="0">
                <a:latin typeface="Cambria" panose="02040503050406030204" pitchFamily="18" charset="0"/>
              </a:rPr>
              <a:t>natura pubblicistica</a:t>
            </a:r>
            <a:r>
              <a:rPr lang="it-IT" dirty="0">
                <a:latin typeface="Cambria" panose="02040503050406030204" pitchFamily="18" charset="0"/>
              </a:rPr>
              <a:t> nel </a:t>
            </a:r>
            <a:r>
              <a:rPr lang="it-IT" b="1" dirty="0">
                <a:latin typeface="Cambria" panose="02040503050406030204" pitchFamily="18" charset="0"/>
              </a:rPr>
              <a:t>settore energetico</a:t>
            </a:r>
            <a:r>
              <a:rPr lang="it-IT" dirty="0">
                <a:latin typeface="Cambria" panose="02040503050406030204" pitchFamily="18" charset="0"/>
              </a:rPr>
              <a:t>.</a:t>
            </a:r>
          </a:p>
          <a:p>
            <a:pPr algn="just"/>
            <a:r>
              <a:rPr lang="it-IT" dirty="0">
                <a:latin typeface="Cambria" panose="02040503050406030204" pitchFamily="18" charset="0"/>
              </a:rPr>
              <a:t>La società svolge i propri compiti in conformità con gli indirizzi strategici e operativi definiti dal </a:t>
            </a:r>
            <a:r>
              <a:rPr lang="it-IT" dirty="0">
                <a:latin typeface="Cambria" panose="02040503050406030204" pitchFamily="18" charset="0"/>
                <a:hlinkClick r:id="rId6" tooltip="Ministero dello sviluppo economico"/>
              </a:rPr>
              <a:t>Ministero dello Sviluppo Economico</a:t>
            </a:r>
            <a:r>
              <a:rPr lang="it-IT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3" name="Rettangolo 2"/>
          <p:cNvSpPr/>
          <p:nvPr/>
        </p:nvSpPr>
        <p:spPr>
          <a:xfrm>
            <a:off x="1083442" y="160233"/>
            <a:ext cx="61130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cap="all" dirty="0">
                <a:latin typeface="Cambria" panose="02040503050406030204" pitchFamily="18" charset="0"/>
              </a:rPr>
              <a:t>Gestore dei Servizi Energetici </a:t>
            </a:r>
            <a:endParaRPr lang="en-GB" sz="3000" cap="all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isultati immagini per r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3061395" cy="17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isultati immagini per Acquirente un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14" y="306896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isultati immagini per g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" y="5118908"/>
            <a:ext cx="3376613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231353" y="2564904"/>
            <a:ext cx="51327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Cambria" panose="02040503050406030204" pitchFamily="18" charset="0"/>
              </a:rPr>
              <a:t>Alla Società</a:t>
            </a:r>
            <a:r>
              <a:rPr lang="it-IT" b="1" dirty="0">
                <a:latin typeface="Cambria" panose="02040503050406030204" pitchFamily="18" charset="0"/>
              </a:rPr>
              <a:t> Acquirente Unico (AU)</a:t>
            </a:r>
            <a:r>
              <a:rPr lang="it-IT" dirty="0">
                <a:latin typeface="Cambria" panose="02040503050406030204" pitchFamily="18" charset="0"/>
              </a:rPr>
              <a:t> è affidato per legge il ruolo di garante della fornitura di energia elettrica alle famiglie e alle piccole imprese. AU acquista energia elettrica alle condizioni più favorevoli sul mercato e la cede ai distributori o agli esercenti che svolgono </a:t>
            </a:r>
            <a:r>
              <a:rPr lang="it-IT" b="1" dirty="0">
                <a:latin typeface="Cambria" panose="02040503050406030204" pitchFamily="18" charset="0"/>
              </a:rPr>
              <a:t>il servizio di maggior tutela</a:t>
            </a:r>
            <a:r>
              <a:rPr lang="it-IT" dirty="0">
                <a:latin typeface="Cambria" panose="02040503050406030204" pitchFamily="18" charset="0"/>
              </a:rPr>
              <a:t> per i clienti finali domestici e i piccoli consumatori che non acquistano sul </a:t>
            </a:r>
            <a:r>
              <a:rPr lang="it-IT" dirty="0">
                <a:latin typeface="Cambria" panose="02040503050406030204" pitchFamily="18" charset="0"/>
                <a:hlinkClick r:id="rId5"/>
              </a:rPr>
              <a:t>mercato libero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471713" y="5361706"/>
            <a:ext cx="5348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Il </a:t>
            </a:r>
            <a:r>
              <a:rPr lang="it-IT" b="1" dirty="0"/>
              <a:t>Gestore dei Mercati Energetici </a:t>
            </a:r>
            <a:r>
              <a:rPr lang="it-IT" dirty="0"/>
              <a:t>(GME) è responsabile dell’organizzazione e della gestione economica del mercato elettrico, secondo criteri di neutralità, trasparenza e obiettività. </a:t>
            </a:r>
            <a:endParaRPr lang="en-GB" dirty="0"/>
          </a:p>
        </p:txBody>
      </p:sp>
      <p:sp>
        <p:nvSpPr>
          <p:cNvPr id="9" name="Rettangolo 8"/>
          <p:cNvSpPr/>
          <p:nvPr/>
        </p:nvSpPr>
        <p:spPr>
          <a:xfrm>
            <a:off x="2874556" y="980728"/>
            <a:ext cx="59459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Cambria" panose="02040503050406030204" pitchFamily="18" charset="0"/>
              </a:rPr>
              <a:t>La Società</a:t>
            </a:r>
            <a:r>
              <a:rPr lang="it-IT" b="1" dirty="0">
                <a:latin typeface="Cambria" panose="02040503050406030204" pitchFamily="18" charset="0"/>
              </a:rPr>
              <a:t> Ricerca sul Sistema Energetico (RSE)</a:t>
            </a:r>
            <a:r>
              <a:rPr lang="it-IT" dirty="0">
                <a:latin typeface="Cambria" panose="02040503050406030204" pitchFamily="18" charset="0"/>
              </a:rPr>
              <a:t> sviluppa attività di ricerca nel settore elettro-energetico, con particolare riguardo ai progetti strategici nazionali d’interesse pubblico generale, finanziati con il Fondo pubblico per la Ricerca sul Sistema Elettrico.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2341211" y="160233"/>
            <a:ext cx="4225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cap="all" dirty="0" smtClean="0">
                <a:latin typeface="Cambria" panose="02040503050406030204" pitchFamily="18" charset="0"/>
              </a:rPr>
              <a:t>DIPARTIMENTI DEL GSE</a:t>
            </a:r>
            <a:endParaRPr lang="en-GB" sz="3000" cap="all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46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7" t="56889" r="52042" b="13333"/>
          <a:stretch/>
        </p:blipFill>
        <p:spPr bwMode="auto">
          <a:xfrm>
            <a:off x="1115616" y="895450"/>
            <a:ext cx="28956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4041" r="28873" b="43111"/>
          <a:stretch/>
        </p:blipFill>
        <p:spPr bwMode="auto">
          <a:xfrm>
            <a:off x="4882852" y="3645024"/>
            <a:ext cx="2857500" cy="281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8" t="23578" r="52773" b="44422"/>
          <a:stretch/>
        </p:blipFill>
        <p:spPr bwMode="auto">
          <a:xfrm>
            <a:off x="1256080" y="3673517"/>
            <a:ext cx="2762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8" t="24444" r="6069" b="43778"/>
          <a:stretch/>
        </p:blipFill>
        <p:spPr bwMode="auto">
          <a:xfrm>
            <a:off x="4716016" y="949367"/>
            <a:ext cx="30480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5"/>
          <p:cNvSpPr/>
          <p:nvPr/>
        </p:nvSpPr>
        <p:spPr>
          <a:xfrm>
            <a:off x="2341211" y="160233"/>
            <a:ext cx="38133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cap="all" dirty="0" smtClean="0">
                <a:latin typeface="Cambria" panose="02040503050406030204" pitchFamily="18" charset="0"/>
              </a:rPr>
              <a:t>STRUMENTI DEL GSE</a:t>
            </a:r>
            <a:endParaRPr lang="en-GB" sz="3000" cap="all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Risultati immagini per Acquirente un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22929"/>
            <a:ext cx="2088232" cy="116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539552" y="3110780"/>
            <a:ext cx="33522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AU gestisce lo Sportello per il Consumatore di Energia per conto dell’Autorità per l’energia elettrica e il gas (AEEG), per fornire informazioni, assistenza e tutela ai clienti finali di energia elettrica e </a:t>
            </a:r>
            <a:r>
              <a:rPr lang="it-IT" dirty="0" smtClean="0"/>
              <a:t>gas.</a:t>
            </a:r>
          </a:p>
          <a:p>
            <a:pPr algn="just"/>
            <a:endParaRPr lang="it-I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12529" r="57567" b="78159"/>
          <a:stretch/>
        </p:blipFill>
        <p:spPr bwMode="auto">
          <a:xfrm>
            <a:off x="4035851" y="1322929"/>
            <a:ext cx="5108149" cy="10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4" t="26065" r="27407" b="11620"/>
          <a:stretch/>
        </p:blipFill>
        <p:spPr bwMode="auto">
          <a:xfrm>
            <a:off x="3999926" y="2377887"/>
            <a:ext cx="4756603" cy="429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539552" y="188640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cap="all" dirty="0" smtClean="0">
                <a:latin typeface="Cambria" panose="02040503050406030204" pitchFamily="18" charset="0"/>
              </a:rPr>
              <a:t>Autorità Energia Elettrica  il Gas</a:t>
            </a:r>
          </a:p>
          <a:p>
            <a:pPr algn="ctr"/>
            <a:r>
              <a:rPr lang="it-IT" sz="3000" cap="all" dirty="0" smtClean="0">
                <a:latin typeface="Cambria" panose="02040503050406030204" pitchFamily="18" charset="0"/>
              </a:rPr>
              <a:t>AEEG</a:t>
            </a:r>
            <a:endParaRPr lang="en-GB" sz="3000" cap="all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5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9333"/>
          <a:stretch/>
        </p:blipFill>
        <p:spPr bwMode="auto">
          <a:xfrm>
            <a:off x="179512" y="1029816"/>
            <a:ext cx="8757834" cy="441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32000" r="78195" b="20001"/>
          <a:stretch/>
        </p:blipFill>
        <p:spPr bwMode="auto">
          <a:xfrm>
            <a:off x="6094432" y="2636912"/>
            <a:ext cx="28113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987824" y="246651"/>
            <a:ext cx="3744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cap="all" dirty="0" smtClean="0">
                <a:latin typeface="Cambria" panose="02040503050406030204" pitchFamily="18" charset="0"/>
              </a:rPr>
              <a:t>L’ ATLANTE SOLARE </a:t>
            </a:r>
            <a:endParaRPr lang="en-GB" sz="3000" cap="all" dirty="0">
              <a:latin typeface="Cambria" panose="02040503050406030204" pitchFamily="18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67544" y="5589240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Cambria" panose="02040503050406030204" pitchFamily="18" charset="0"/>
              </a:rPr>
              <a:t>E’ un sistema </a:t>
            </a:r>
            <a:r>
              <a:rPr lang="it-IT" b="1" dirty="0" smtClean="0">
                <a:latin typeface="Cambria" panose="02040503050406030204" pitchFamily="18" charset="0"/>
              </a:rPr>
              <a:t>Web </a:t>
            </a:r>
            <a:r>
              <a:rPr lang="it-IT" b="1" dirty="0" err="1" smtClean="0">
                <a:latin typeface="Cambria" panose="02040503050406030204" pitchFamily="18" charset="0"/>
              </a:rPr>
              <a:t>Gis</a:t>
            </a:r>
            <a:r>
              <a:rPr lang="it-IT" b="1" dirty="0" smtClean="0">
                <a:latin typeface="Cambria" panose="02040503050406030204" pitchFamily="18" charset="0"/>
              </a:rPr>
              <a:t> Open data </a:t>
            </a:r>
            <a:r>
              <a:rPr lang="it-IT" dirty="0" smtClean="0">
                <a:latin typeface="Cambria" panose="02040503050406030204" pitchFamily="18" charset="0"/>
              </a:rPr>
              <a:t>sui dati relativi agli impianti presenti nel territorio nazionale</a:t>
            </a:r>
            <a:endParaRPr lang="en-GB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consulente-energia.com/ftp8b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90"/>
          <a:stretch/>
        </p:blipFill>
        <p:spPr bwMode="auto">
          <a:xfrm>
            <a:off x="160189" y="980728"/>
            <a:ext cx="3421211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onsulente-energia.com/ftp8b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60"/>
          <a:stretch/>
        </p:blipFill>
        <p:spPr bwMode="auto">
          <a:xfrm>
            <a:off x="7524328" y="764704"/>
            <a:ext cx="1259705" cy="500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consulente-energia.com/ftp8b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1" t="77669" r="36414"/>
          <a:stretch/>
        </p:blipFill>
        <p:spPr bwMode="auto">
          <a:xfrm>
            <a:off x="3532428" y="1412776"/>
            <a:ext cx="3817399" cy="196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323528" y="4293095"/>
            <a:ext cx="7361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Cambria" panose="02040503050406030204" pitchFamily="18" charset="0"/>
              </a:rPr>
              <a:t>La progettazione di un impianto fotovoltaico richiede la conoscenza 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di dati tecnici, legati con il sito.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Tali dati, per non sono aperti, sebbene deducibili dal sistema GSE</a:t>
            </a:r>
          </a:p>
          <a:p>
            <a:r>
              <a:rPr lang="it-IT" dirty="0" smtClean="0">
                <a:latin typeface="Cambria" panose="02040503050406030204" pitchFamily="18" charset="0"/>
              </a:rPr>
              <a:t>Essi tuttavia sono recuperabile mediante consultazioni di siti specialistici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55576" y="225128"/>
            <a:ext cx="7740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cap="all" dirty="0" smtClean="0">
                <a:latin typeface="Cambria" panose="02040503050406030204" pitchFamily="18" charset="0"/>
              </a:rPr>
              <a:t>L’ ATLANTE DELLA RADIAZIONE </a:t>
            </a:r>
            <a:r>
              <a:rPr lang="it-IT" sz="3000" cap="all" dirty="0">
                <a:latin typeface="Cambria" panose="02040503050406030204" pitchFamily="18" charset="0"/>
              </a:rPr>
              <a:t>SOLARE </a:t>
            </a:r>
            <a:endParaRPr lang="en-GB" sz="3000" cap="all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3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1381</Words>
  <Application>Microsoft Office PowerPoint</Application>
  <PresentationFormat>Presentazione su schermo (4:3)</PresentationFormat>
  <Paragraphs>187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2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Marcello-PC</dc:creator>
  <cp:lastModifiedBy>Marcello-PC</cp:lastModifiedBy>
  <cp:revision>45</cp:revision>
  <dcterms:created xsi:type="dcterms:W3CDTF">2016-08-27T11:09:25Z</dcterms:created>
  <dcterms:modified xsi:type="dcterms:W3CDTF">2016-08-30T23:52:32Z</dcterms:modified>
</cp:coreProperties>
</file>